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4" r:id="rId3"/>
    <p:sldId id="265" r:id="rId4"/>
    <p:sldId id="263" r:id="rId5"/>
    <p:sldId id="262" r:id="rId6"/>
    <p:sldId id="261" r:id="rId7"/>
    <p:sldId id="267" r:id="rId8"/>
    <p:sldId id="268" r:id="rId9"/>
    <p:sldId id="257" r:id="rId10"/>
    <p:sldId id="258" r:id="rId11"/>
    <p:sldId id="260" r:id="rId12"/>
    <p:sldId id="259" r:id="rId13"/>
    <p:sldId id="269"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7" autoAdjust="0"/>
  </p:normalViewPr>
  <p:slideViewPr>
    <p:cSldViewPr>
      <p:cViewPr>
        <p:scale>
          <a:sx n="100" d="100"/>
          <a:sy n="100" d="100"/>
        </p:scale>
        <p:origin x="-1950" y="-6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DA51D8-2DF5-4986-AFDC-18B00304C03F}" type="datetimeFigureOut">
              <a:rPr lang="en-GB" smtClean="0"/>
              <a:t>21/09/2011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285DA5-06CA-4815-9587-4331321050FF}" type="slidenum">
              <a:rPr lang="en-GB" smtClean="0"/>
              <a:t>‹#›</a:t>
            </a:fld>
            <a:endParaRPr lang="en-GB"/>
          </a:p>
        </p:txBody>
      </p:sp>
    </p:spTree>
    <p:extLst>
      <p:ext uri="{BB962C8B-B14F-4D97-AF65-F5344CB8AC3E}">
        <p14:creationId xmlns:p14="http://schemas.microsoft.com/office/powerpoint/2010/main" val="1900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285DA5-06CA-4815-9587-4331321050FF}" type="slidenum">
              <a:rPr lang="en-GB" smtClean="0"/>
              <a:t>14</a:t>
            </a:fld>
            <a:endParaRPr lang="en-GB"/>
          </a:p>
        </p:txBody>
      </p:sp>
    </p:spTree>
    <p:extLst>
      <p:ext uri="{BB962C8B-B14F-4D97-AF65-F5344CB8AC3E}">
        <p14:creationId xmlns:p14="http://schemas.microsoft.com/office/powerpoint/2010/main" val="3561956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49787"/>
            <a:ext cx="8318508" cy="63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6200" y="9525"/>
            <a:ext cx="8382000" cy="400110"/>
          </a:xfrm>
          <a:prstGeom prst="rect">
            <a:avLst/>
          </a:prstGeom>
          <a:noFill/>
        </p:spPr>
        <p:txBody>
          <a:bodyPr wrap="square" rtlCol="0">
            <a:spAutoFit/>
          </a:bodyPr>
          <a:lstStyle/>
          <a:p>
            <a:r>
              <a:rPr lang="da-DK" sz="2000" b="1" dirty="0">
                <a:solidFill>
                  <a:schemeClr val="tx2">
                    <a:lumMod val="60000"/>
                    <a:lumOff val="40000"/>
                  </a:schemeClr>
                </a:solidFill>
              </a:rPr>
              <a:t>Generic System </a:t>
            </a:r>
            <a:r>
              <a:rPr lang="da-DK" sz="2000" b="1" dirty="0" smtClean="0">
                <a:solidFill>
                  <a:schemeClr val="tx2">
                    <a:lumMod val="60000"/>
                    <a:lumOff val="40000"/>
                  </a:schemeClr>
                </a:solidFill>
              </a:rPr>
              <a:t>- Traditional (victim link): Victim Receiver</a:t>
            </a:r>
            <a:endParaRPr lang="en-GB" sz="2000" b="1" dirty="0">
              <a:solidFill>
                <a:schemeClr val="tx2">
                  <a:lumMod val="60000"/>
                  <a:lumOff val="40000"/>
                </a:schemeClr>
              </a:solidFill>
            </a:endParaRPr>
          </a:p>
        </p:txBody>
      </p:sp>
      <p:sp>
        <p:nvSpPr>
          <p:cNvPr id="6" name="TextBox 5"/>
          <p:cNvSpPr txBox="1"/>
          <p:nvPr/>
        </p:nvSpPr>
        <p:spPr>
          <a:xfrm>
            <a:off x="195969" y="381000"/>
            <a:ext cx="6085970" cy="338554"/>
          </a:xfrm>
          <a:prstGeom prst="rect">
            <a:avLst/>
          </a:prstGeom>
          <a:noFill/>
        </p:spPr>
        <p:txBody>
          <a:bodyPr wrap="square" rtlCol="0">
            <a:spAutoFit/>
          </a:bodyPr>
          <a:lstStyle/>
          <a:p>
            <a:r>
              <a:rPr lang="da-DK" sz="1600" dirty="0" smtClean="0"/>
              <a:t>New change: ”general” and ”antenna” tab merged</a:t>
            </a:r>
            <a:endParaRPr lang="en-GB" sz="1600" dirty="0"/>
          </a:p>
        </p:txBody>
      </p:sp>
    </p:spTree>
    <p:extLst>
      <p:ext uri="{BB962C8B-B14F-4D97-AF65-F5344CB8AC3E}">
        <p14:creationId xmlns:p14="http://schemas.microsoft.com/office/powerpoint/2010/main" val="42664482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2" y="1494916"/>
            <a:ext cx="8763000" cy="5363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6200" y="9525"/>
            <a:ext cx="7616509" cy="400110"/>
          </a:xfrm>
          <a:prstGeom prst="rect">
            <a:avLst/>
          </a:prstGeom>
          <a:noFill/>
        </p:spPr>
        <p:txBody>
          <a:bodyPr wrap="none" rtlCol="0">
            <a:spAutoFit/>
          </a:bodyPr>
          <a:lstStyle/>
          <a:p>
            <a:r>
              <a:rPr lang="da-DK" sz="2000" b="1" dirty="0" smtClean="0">
                <a:solidFill>
                  <a:schemeClr val="tx2">
                    <a:lumMod val="60000"/>
                    <a:lumOff val="40000"/>
                  </a:schemeClr>
                </a:solidFill>
              </a:rPr>
              <a:t>CDMA/OFDMA system: Positioning and System layout </a:t>
            </a:r>
            <a:r>
              <a:rPr lang="da-DK" sz="2000" b="1" u="sng" dirty="0" smtClean="0">
                <a:solidFill>
                  <a:schemeClr val="tx2">
                    <a:lumMod val="60000"/>
                    <a:lumOff val="40000"/>
                  </a:schemeClr>
                </a:solidFill>
              </a:rPr>
              <a:t>are not </a:t>
            </a:r>
            <a:r>
              <a:rPr lang="da-DK" sz="2000" b="1" dirty="0" smtClean="0">
                <a:solidFill>
                  <a:schemeClr val="tx2">
                    <a:lumMod val="60000"/>
                    <a:lumOff val="40000"/>
                  </a:schemeClr>
                </a:solidFill>
              </a:rPr>
              <a:t>merged</a:t>
            </a:r>
            <a:endParaRPr lang="en-GB" sz="2000" b="1" dirty="0">
              <a:solidFill>
                <a:schemeClr val="tx2">
                  <a:lumMod val="60000"/>
                  <a:lumOff val="40000"/>
                </a:schemeClr>
              </a:solidFill>
            </a:endParaRPr>
          </a:p>
        </p:txBody>
      </p:sp>
      <p:sp>
        <p:nvSpPr>
          <p:cNvPr id="6" name="TextBox 5"/>
          <p:cNvSpPr txBox="1"/>
          <p:nvPr/>
        </p:nvSpPr>
        <p:spPr>
          <a:xfrm>
            <a:off x="28575" y="381000"/>
            <a:ext cx="9296648" cy="338554"/>
          </a:xfrm>
          <a:prstGeom prst="rect">
            <a:avLst/>
          </a:prstGeom>
          <a:noFill/>
        </p:spPr>
        <p:txBody>
          <a:bodyPr wrap="none" rtlCol="0">
            <a:spAutoFit/>
          </a:bodyPr>
          <a:lstStyle/>
          <a:p>
            <a:r>
              <a:rPr lang="da-DK" sz="1600" dirty="0" smtClean="0"/>
              <a:t>New change: Antenna pattern is now directly visible from the display (user does need to open a new window)</a:t>
            </a:r>
            <a:endParaRPr lang="en-GB" sz="1600" dirty="0"/>
          </a:p>
        </p:txBody>
      </p:sp>
      <p:sp>
        <p:nvSpPr>
          <p:cNvPr id="4" name="Oval 3"/>
          <p:cNvSpPr/>
          <p:nvPr/>
        </p:nvSpPr>
        <p:spPr>
          <a:xfrm>
            <a:off x="2371725" y="25908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3028950" y="2590800"/>
            <a:ext cx="533401"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85725" y="743783"/>
            <a:ext cx="8982075" cy="830997"/>
          </a:xfrm>
          <a:prstGeom prst="rect">
            <a:avLst/>
          </a:prstGeom>
          <a:noFill/>
        </p:spPr>
        <p:txBody>
          <a:bodyPr wrap="square" rtlCol="0">
            <a:spAutoFit/>
          </a:bodyPr>
          <a:lstStyle/>
          <a:p>
            <a:r>
              <a:rPr lang="da-DK" sz="1600" dirty="0" smtClean="0"/>
              <a:t>This is an improvement, but for SEAMCAT 4 we could do better. Currently, when the user select the cell number, he has </a:t>
            </a:r>
            <a:r>
              <a:rPr lang="da-DK" sz="1600" smtClean="0"/>
              <a:t>to go back to </a:t>
            </a:r>
            <a:r>
              <a:rPr lang="da-DK" sz="1600" dirty="0" smtClean="0"/>
              <a:t>the ”system layout</a:t>
            </a:r>
            <a:r>
              <a:rPr lang="da-DK" sz="1600" smtClean="0"/>
              <a:t>” tab </a:t>
            </a:r>
            <a:r>
              <a:rPr lang="da-DK" sz="1600" dirty="0" smtClean="0"/>
              <a:t>to visualise it. It is proposed to merge ”system layout” with ”positioning” to reduce the number of tab to select </a:t>
            </a:r>
            <a:r>
              <a:rPr lang="da-DK" sz="1600" dirty="0" smtClean="0">
                <a:sym typeface="Wingdings" pitchFamily="2" charset="2"/>
              </a:rPr>
              <a:t> see next slide</a:t>
            </a:r>
            <a:endParaRPr lang="en-GB" sz="1600" dirty="0"/>
          </a:p>
        </p:txBody>
      </p:sp>
      <p:sp>
        <p:nvSpPr>
          <p:cNvPr id="7" name="Rectangle 6"/>
          <p:cNvSpPr/>
          <p:nvPr/>
        </p:nvSpPr>
        <p:spPr>
          <a:xfrm rot="19815013">
            <a:off x="2856750" y="4385121"/>
            <a:ext cx="5567114" cy="669453"/>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6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Can do better, see next slide</a:t>
            </a:r>
            <a:endParaRPr lang="en-US"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1426319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7453002" cy="400110"/>
          </a:xfrm>
          <a:prstGeom prst="rect">
            <a:avLst/>
          </a:prstGeom>
          <a:noFill/>
        </p:spPr>
        <p:txBody>
          <a:bodyPr wrap="none" rtlCol="0">
            <a:spAutoFit/>
          </a:bodyPr>
          <a:lstStyle/>
          <a:p>
            <a:r>
              <a:rPr lang="da-DK" sz="2000" b="1" dirty="0" smtClean="0">
                <a:solidFill>
                  <a:schemeClr val="tx2">
                    <a:lumMod val="60000"/>
                    <a:lumOff val="40000"/>
                  </a:schemeClr>
                </a:solidFill>
              </a:rPr>
              <a:t>CDMA/OFDMA system: Positioning and System layout </a:t>
            </a:r>
            <a:r>
              <a:rPr lang="da-DK" sz="2000" b="1" u="sng" dirty="0" smtClean="0">
                <a:solidFill>
                  <a:schemeClr val="tx2">
                    <a:lumMod val="60000"/>
                    <a:lumOff val="40000"/>
                  </a:schemeClr>
                </a:solidFill>
              </a:rPr>
              <a:t>are merged</a:t>
            </a:r>
            <a:endParaRPr lang="en-GB" sz="2000" b="1" u="sng" dirty="0">
              <a:solidFill>
                <a:schemeClr val="tx2">
                  <a:lumMod val="60000"/>
                  <a:lumOff val="40000"/>
                </a:schemeClr>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761435"/>
            <a:ext cx="7648575" cy="609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4800" y="304800"/>
            <a:ext cx="8686800" cy="646331"/>
          </a:xfrm>
          <a:prstGeom prst="rect">
            <a:avLst/>
          </a:prstGeom>
          <a:noFill/>
        </p:spPr>
        <p:txBody>
          <a:bodyPr wrap="square" rtlCol="0">
            <a:spAutoFit/>
          </a:bodyPr>
          <a:lstStyle/>
          <a:p>
            <a:r>
              <a:rPr lang="da-DK" sz="1200" dirty="0" smtClean="0"/>
              <a:t>1) Antenna pattern is now directly visible from the display (user does need to open a new window)</a:t>
            </a:r>
          </a:p>
          <a:p>
            <a:r>
              <a:rPr lang="da-DK" sz="1200" dirty="0" smtClean="0"/>
              <a:t>2) Positioning and system tab are visible from the same display (i.e. Any change in the number of cell is seen right away and avoid the user to select system layout tab)</a:t>
            </a:r>
            <a:endParaRPr lang="en-GB" sz="1200" dirty="0"/>
          </a:p>
        </p:txBody>
      </p:sp>
      <p:sp>
        <p:nvSpPr>
          <p:cNvPr id="7" name="Oval 6"/>
          <p:cNvSpPr/>
          <p:nvPr/>
        </p:nvSpPr>
        <p:spPr>
          <a:xfrm>
            <a:off x="2705097" y="1905000"/>
            <a:ext cx="533401"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1804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8991599" cy="707886"/>
          </a:xfrm>
          <a:prstGeom prst="rect">
            <a:avLst/>
          </a:prstGeom>
          <a:noFill/>
        </p:spPr>
        <p:txBody>
          <a:bodyPr wrap="square" rtlCol="0">
            <a:spAutoFit/>
          </a:bodyPr>
          <a:lstStyle/>
          <a:p>
            <a:r>
              <a:rPr lang="da-DK" sz="2000" b="1" dirty="0" smtClean="0">
                <a:solidFill>
                  <a:schemeClr val="tx2">
                    <a:lumMod val="60000"/>
                    <a:lumOff val="40000"/>
                  </a:schemeClr>
                </a:solidFill>
              </a:rPr>
              <a:t>CDMA/OFDMA system: Propagation model + Pathloss correlation and Link settings </a:t>
            </a:r>
            <a:r>
              <a:rPr lang="da-DK" sz="2000" b="1" u="sng" dirty="0" smtClean="0">
                <a:solidFill>
                  <a:schemeClr val="tx2">
                    <a:lumMod val="60000"/>
                    <a:lumOff val="40000"/>
                  </a:schemeClr>
                </a:solidFill>
              </a:rPr>
              <a:t>are merged</a:t>
            </a:r>
            <a:endParaRPr lang="en-GB" sz="2000" b="1" u="sng" dirty="0">
              <a:solidFill>
                <a:schemeClr val="tx2">
                  <a:lumMod val="60000"/>
                  <a:lumOff val="40000"/>
                </a:schemeClr>
              </a:solidFill>
            </a:endParaRPr>
          </a:p>
        </p:txBody>
      </p:sp>
      <p:sp>
        <p:nvSpPr>
          <p:cNvPr id="6" name="TextBox 5"/>
          <p:cNvSpPr txBox="1"/>
          <p:nvPr/>
        </p:nvSpPr>
        <p:spPr>
          <a:xfrm>
            <a:off x="1981200" y="496669"/>
            <a:ext cx="5791200" cy="646331"/>
          </a:xfrm>
          <a:prstGeom prst="rect">
            <a:avLst/>
          </a:prstGeom>
          <a:noFill/>
        </p:spPr>
        <p:txBody>
          <a:bodyPr wrap="square" rtlCol="0">
            <a:spAutoFit/>
          </a:bodyPr>
          <a:lstStyle/>
          <a:p>
            <a:r>
              <a:rPr lang="da-DK" sz="1200" dirty="0" smtClean="0"/>
              <a:t>1) This is consistent with the change made in ”traditional” (i.e. Less tab to click)</a:t>
            </a:r>
          </a:p>
          <a:p>
            <a:r>
              <a:rPr lang="da-DK" sz="1200" dirty="0" smtClean="0"/>
              <a:t>2) ”Propagation model” and ”</a:t>
            </a:r>
            <a:r>
              <a:rPr lang="da-DK" sz="1200" dirty="0"/>
              <a:t> Pathloss correlation</a:t>
            </a:r>
            <a:r>
              <a:rPr lang="da-DK" sz="1200" dirty="0" smtClean="0"/>
              <a:t>” belongs to the link definition</a:t>
            </a:r>
          </a:p>
          <a:p>
            <a:r>
              <a:rPr lang="da-DK" sz="1200" dirty="0" smtClean="0"/>
              <a:t>3) Reduce the number of tab for the user to select</a:t>
            </a:r>
            <a:endParaRPr lang="en-GB" sz="1200" dirty="0"/>
          </a:p>
        </p:txBody>
      </p:sp>
      <p:pic>
        <p:nvPicPr>
          <p:cNvPr id="4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05" y="1104899"/>
            <a:ext cx="8637588" cy="5675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8036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 y="9525"/>
            <a:ext cx="3924151" cy="400110"/>
          </a:xfrm>
          <a:prstGeom prst="rect">
            <a:avLst/>
          </a:prstGeom>
          <a:noFill/>
        </p:spPr>
        <p:txBody>
          <a:bodyPr wrap="none" rtlCol="0">
            <a:spAutoFit/>
          </a:bodyPr>
          <a:lstStyle/>
          <a:p>
            <a:r>
              <a:rPr lang="da-DK" sz="2000" b="1" dirty="0" smtClean="0">
                <a:solidFill>
                  <a:schemeClr val="tx2">
                    <a:lumMod val="60000"/>
                    <a:lumOff val="40000"/>
                  </a:schemeClr>
                </a:solidFill>
              </a:rPr>
              <a:t>CDMA/OFDMA system: Vr</a:t>
            </a:r>
            <a:r>
              <a:rPr lang="da-DK" sz="2000" b="1" dirty="0" smtClean="0">
                <a:solidFill>
                  <a:schemeClr val="tx2">
                    <a:lumMod val="60000"/>
                    <a:lumOff val="40000"/>
                  </a:schemeClr>
                </a:solidFill>
                <a:sym typeface="Wingdings" pitchFamily="2" charset="2"/>
              </a:rPr>
              <a:t>It path</a:t>
            </a:r>
            <a:endParaRPr lang="en-GB" sz="2000" b="1" u="sng" dirty="0">
              <a:solidFill>
                <a:schemeClr val="tx2">
                  <a:lumMod val="60000"/>
                  <a:lumOff val="40000"/>
                </a:schemeClr>
              </a:solidFill>
            </a:endParaRPr>
          </a:p>
        </p:txBody>
      </p:sp>
      <p:sp>
        <p:nvSpPr>
          <p:cNvPr id="5" name="TextBox 4"/>
          <p:cNvSpPr txBox="1"/>
          <p:nvPr/>
        </p:nvSpPr>
        <p:spPr>
          <a:xfrm>
            <a:off x="304800" y="381000"/>
            <a:ext cx="5791200" cy="646331"/>
          </a:xfrm>
          <a:prstGeom prst="rect">
            <a:avLst/>
          </a:prstGeom>
          <a:noFill/>
        </p:spPr>
        <p:txBody>
          <a:bodyPr wrap="square" rtlCol="0">
            <a:spAutoFit/>
          </a:bodyPr>
          <a:lstStyle/>
          <a:p>
            <a:r>
              <a:rPr lang="da-DK" sz="1200" dirty="0" smtClean="0"/>
              <a:t>1) This is consistent with the change made in ”traditional” (i.e. Less tab to click)</a:t>
            </a:r>
          </a:p>
          <a:p>
            <a:r>
              <a:rPr lang="da-DK" sz="1200" dirty="0" smtClean="0"/>
              <a:t>2) ”Propagation model” belongs to the link definition</a:t>
            </a:r>
          </a:p>
          <a:p>
            <a:r>
              <a:rPr lang="da-DK" sz="1200" dirty="0" smtClean="0"/>
              <a:t>3) Reduce the number of tab for the user to select</a:t>
            </a:r>
            <a:endParaRPr lang="en-GB" sz="1200" dirty="0"/>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1027331"/>
            <a:ext cx="8077200" cy="5642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42088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8599" y="76200"/>
            <a:ext cx="8763001" cy="400110"/>
          </a:xfrm>
          <a:prstGeom prst="rect">
            <a:avLst/>
          </a:prstGeom>
          <a:noFill/>
        </p:spPr>
        <p:txBody>
          <a:bodyPr wrap="square" rtlCol="0">
            <a:spAutoFit/>
          </a:bodyPr>
          <a:lstStyle/>
          <a:p>
            <a:r>
              <a:rPr lang="da-DK" sz="2000" b="1" dirty="0" smtClean="0">
                <a:solidFill>
                  <a:schemeClr val="tx2">
                    <a:lumMod val="60000"/>
                    <a:lumOff val="40000"/>
                  </a:schemeClr>
                </a:solidFill>
              </a:rPr>
              <a:t>Overview of CDMA/OFDMA tab SEAMCAT 4: </a:t>
            </a:r>
            <a:r>
              <a:rPr lang="da-DK" sz="2000" b="1" dirty="0" smtClean="0">
                <a:solidFill>
                  <a:schemeClr val="tx2">
                    <a:lumMod val="60000"/>
                    <a:lumOff val="40000"/>
                  </a:schemeClr>
                </a:solidFill>
              </a:rPr>
              <a:t>proposal</a:t>
            </a:r>
            <a:endParaRPr lang="en-GB" sz="2000" b="1" u="sng" dirty="0">
              <a:solidFill>
                <a:schemeClr val="tx2">
                  <a:lumMod val="60000"/>
                  <a:lumOff val="40000"/>
                </a:schemeClr>
              </a:solidFill>
            </a:endParaRPr>
          </a:p>
        </p:txBody>
      </p:sp>
      <p:sp>
        <p:nvSpPr>
          <p:cNvPr id="8" name="TextBox 7"/>
          <p:cNvSpPr txBox="1"/>
          <p:nvPr/>
        </p:nvSpPr>
        <p:spPr>
          <a:xfrm>
            <a:off x="1540253" y="838200"/>
            <a:ext cx="1559722" cy="338554"/>
          </a:xfrm>
          <a:prstGeom prst="rect">
            <a:avLst/>
          </a:prstGeom>
          <a:noFill/>
        </p:spPr>
        <p:txBody>
          <a:bodyPr wrap="none" rtlCol="0">
            <a:spAutoFit/>
          </a:bodyPr>
          <a:lstStyle/>
          <a:p>
            <a:r>
              <a:rPr lang="da-DK" sz="1600" b="1" dirty="0" smtClean="0"/>
              <a:t>General settings</a:t>
            </a:r>
            <a:endParaRPr lang="en-GB" sz="1600" b="1" u="sng" dirty="0"/>
          </a:p>
        </p:txBody>
      </p:sp>
      <p:sp>
        <p:nvSpPr>
          <p:cNvPr id="9" name="TextBox 8"/>
          <p:cNvSpPr txBox="1"/>
          <p:nvPr/>
        </p:nvSpPr>
        <p:spPr>
          <a:xfrm>
            <a:off x="1540253" y="2406879"/>
            <a:ext cx="1998624" cy="338554"/>
          </a:xfrm>
          <a:prstGeom prst="rect">
            <a:avLst/>
          </a:prstGeom>
          <a:noFill/>
        </p:spPr>
        <p:txBody>
          <a:bodyPr wrap="none" rtlCol="0">
            <a:spAutoFit/>
          </a:bodyPr>
          <a:lstStyle/>
          <a:p>
            <a:r>
              <a:rPr lang="da-DK" sz="1600" b="1" dirty="0" smtClean="0"/>
              <a:t>Link specifics settings</a:t>
            </a:r>
            <a:endParaRPr lang="en-GB" sz="1600" b="1" u="sng" dirty="0"/>
          </a:p>
        </p:txBody>
      </p:sp>
      <p:sp>
        <p:nvSpPr>
          <p:cNvPr id="10" name="TextBox 9"/>
          <p:cNvSpPr txBox="1"/>
          <p:nvPr/>
        </p:nvSpPr>
        <p:spPr>
          <a:xfrm>
            <a:off x="1540253" y="1066800"/>
            <a:ext cx="887166" cy="338554"/>
          </a:xfrm>
          <a:prstGeom prst="rect">
            <a:avLst/>
          </a:prstGeom>
          <a:noFill/>
        </p:spPr>
        <p:txBody>
          <a:bodyPr wrap="none" rtlCol="0">
            <a:spAutoFit/>
          </a:bodyPr>
          <a:lstStyle/>
          <a:p>
            <a:r>
              <a:rPr lang="da-DK" sz="1600" b="1" dirty="0" smtClean="0"/>
              <a:t>capacity</a:t>
            </a:r>
            <a:endParaRPr lang="en-GB" sz="1600" b="1" u="sng" dirty="0"/>
          </a:p>
        </p:txBody>
      </p:sp>
      <p:sp>
        <p:nvSpPr>
          <p:cNvPr id="11" name="TextBox 10"/>
          <p:cNvSpPr txBox="1"/>
          <p:nvPr/>
        </p:nvSpPr>
        <p:spPr>
          <a:xfrm>
            <a:off x="1540253" y="1337846"/>
            <a:ext cx="1373646" cy="338554"/>
          </a:xfrm>
          <a:prstGeom prst="rect">
            <a:avLst/>
          </a:prstGeom>
          <a:noFill/>
        </p:spPr>
        <p:txBody>
          <a:bodyPr wrap="none" rtlCol="0">
            <a:spAutoFit/>
          </a:bodyPr>
          <a:lstStyle/>
          <a:p>
            <a:r>
              <a:rPr lang="da-DK" sz="1600" b="1" dirty="0" smtClean="0"/>
              <a:t>System layout</a:t>
            </a:r>
            <a:endParaRPr lang="en-GB" sz="1600" b="1" u="sng" dirty="0"/>
          </a:p>
        </p:txBody>
      </p:sp>
      <p:sp>
        <p:nvSpPr>
          <p:cNvPr id="12" name="TextBox 11"/>
          <p:cNvSpPr txBox="1"/>
          <p:nvPr/>
        </p:nvSpPr>
        <p:spPr>
          <a:xfrm>
            <a:off x="1540253" y="1600200"/>
            <a:ext cx="1131913" cy="338554"/>
          </a:xfrm>
          <a:prstGeom prst="rect">
            <a:avLst/>
          </a:prstGeom>
          <a:noFill/>
        </p:spPr>
        <p:txBody>
          <a:bodyPr wrap="none" rtlCol="0">
            <a:spAutoFit/>
          </a:bodyPr>
          <a:lstStyle/>
          <a:p>
            <a:r>
              <a:rPr lang="da-DK" sz="1600" b="1" dirty="0" smtClean="0"/>
              <a:t>Positioning</a:t>
            </a:r>
            <a:endParaRPr lang="en-GB" sz="1600" b="1" u="sng" dirty="0"/>
          </a:p>
        </p:txBody>
      </p:sp>
      <p:sp>
        <p:nvSpPr>
          <p:cNvPr id="13" name="TextBox 12"/>
          <p:cNvSpPr txBox="1"/>
          <p:nvPr/>
        </p:nvSpPr>
        <p:spPr>
          <a:xfrm>
            <a:off x="1540253" y="1850143"/>
            <a:ext cx="1808572" cy="338554"/>
          </a:xfrm>
          <a:prstGeom prst="rect">
            <a:avLst/>
          </a:prstGeom>
          <a:noFill/>
        </p:spPr>
        <p:txBody>
          <a:bodyPr wrap="none" rtlCol="0">
            <a:spAutoFit/>
          </a:bodyPr>
          <a:lstStyle/>
          <a:p>
            <a:r>
              <a:rPr lang="da-DK" sz="1600" b="1" dirty="0" smtClean="0"/>
              <a:t>Propagation model</a:t>
            </a:r>
            <a:endParaRPr lang="en-GB" sz="1600" b="1" u="sng" dirty="0"/>
          </a:p>
        </p:txBody>
      </p:sp>
      <p:sp>
        <p:nvSpPr>
          <p:cNvPr id="14" name="TextBox 13"/>
          <p:cNvSpPr txBox="1"/>
          <p:nvPr/>
        </p:nvSpPr>
        <p:spPr>
          <a:xfrm>
            <a:off x="1536243" y="2135833"/>
            <a:ext cx="1874231" cy="338554"/>
          </a:xfrm>
          <a:prstGeom prst="rect">
            <a:avLst/>
          </a:prstGeom>
          <a:noFill/>
        </p:spPr>
        <p:txBody>
          <a:bodyPr wrap="none" rtlCol="0">
            <a:spAutoFit/>
          </a:bodyPr>
          <a:lstStyle/>
          <a:p>
            <a:r>
              <a:rPr lang="da-DK" sz="1600" b="1" dirty="0" smtClean="0"/>
              <a:t>Pathloss correlation</a:t>
            </a:r>
            <a:endParaRPr lang="en-GB" sz="1600" b="1" u="sng" dirty="0"/>
          </a:p>
        </p:txBody>
      </p:sp>
      <p:sp>
        <p:nvSpPr>
          <p:cNvPr id="15" name="TextBox 14"/>
          <p:cNvSpPr txBox="1"/>
          <p:nvPr/>
        </p:nvSpPr>
        <p:spPr>
          <a:xfrm>
            <a:off x="6417054" y="838200"/>
            <a:ext cx="1559722" cy="338554"/>
          </a:xfrm>
          <a:prstGeom prst="rect">
            <a:avLst/>
          </a:prstGeom>
          <a:noFill/>
        </p:spPr>
        <p:txBody>
          <a:bodyPr wrap="none" rtlCol="0">
            <a:spAutoFit/>
          </a:bodyPr>
          <a:lstStyle/>
          <a:p>
            <a:r>
              <a:rPr lang="da-DK" sz="1600" b="1" dirty="0" smtClean="0"/>
              <a:t>General settings</a:t>
            </a:r>
            <a:endParaRPr lang="en-GB" sz="1600" b="1" u="sng" dirty="0"/>
          </a:p>
        </p:txBody>
      </p:sp>
      <p:sp>
        <p:nvSpPr>
          <p:cNvPr id="16" name="TextBox 15"/>
          <p:cNvSpPr txBox="1"/>
          <p:nvPr/>
        </p:nvSpPr>
        <p:spPr>
          <a:xfrm>
            <a:off x="6417054" y="2406879"/>
            <a:ext cx="1237198" cy="338554"/>
          </a:xfrm>
          <a:prstGeom prst="rect">
            <a:avLst/>
          </a:prstGeom>
          <a:noFill/>
        </p:spPr>
        <p:txBody>
          <a:bodyPr wrap="none" rtlCol="0">
            <a:spAutoFit/>
          </a:bodyPr>
          <a:lstStyle/>
          <a:p>
            <a:r>
              <a:rPr lang="da-DK" sz="1600" b="1" dirty="0" smtClean="0"/>
              <a:t>Link settings</a:t>
            </a:r>
            <a:endParaRPr lang="en-GB" sz="1600" b="1" u="sng" dirty="0"/>
          </a:p>
        </p:txBody>
      </p:sp>
      <p:sp>
        <p:nvSpPr>
          <p:cNvPr id="17" name="TextBox 16"/>
          <p:cNvSpPr txBox="1"/>
          <p:nvPr/>
        </p:nvSpPr>
        <p:spPr>
          <a:xfrm>
            <a:off x="6417054" y="1066800"/>
            <a:ext cx="887166" cy="338554"/>
          </a:xfrm>
          <a:prstGeom prst="rect">
            <a:avLst/>
          </a:prstGeom>
          <a:noFill/>
        </p:spPr>
        <p:txBody>
          <a:bodyPr wrap="none" rtlCol="0">
            <a:spAutoFit/>
          </a:bodyPr>
          <a:lstStyle/>
          <a:p>
            <a:r>
              <a:rPr lang="da-DK" sz="1600" b="1" dirty="0" smtClean="0"/>
              <a:t>capacity</a:t>
            </a:r>
            <a:endParaRPr lang="en-GB" sz="1600" b="1" u="sng" dirty="0"/>
          </a:p>
        </p:txBody>
      </p:sp>
      <p:sp>
        <p:nvSpPr>
          <p:cNvPr id="19" name="TextBox 18"/>
          <p:cNvSpPr txBox="1"/>
          <p:nvPr/>
        </p:nvSpPr>
        <p:spPr>
          <a:xfrm>
            <a:off x="6417054" y="1600200"/>
            <a:ext cx="1131913" cy="338554"/>
          </a:xfrm>
          <a:prstGeom prst="rect">
            <a:avLst/>
          </a:prstGeom>
          <a:noFill/>
        </p:spPr>
        <p:txBody>
          <a:bodyPr wrap="none" rtlCol="0">
            <a:spAutoFit/>
          </a:bodyPr>
          <a:lstStyle/>
          <a:p>
            <a:r>
              <a:rPr lang="da-DK" sz="1600" b="1" dirty="0" smtClean="0"/>
              <a:t>Positioning</a:t>
            </a:r>
            <a:endParaRPr lang="en-GB" sz="1600" b="1" u="sng" dirty="0"/>
          </a:p>
        </p:txBody>
      </p:sp>
      <p:cxnSp>
        <p:nvCxnSpPr>
          <p:cNvPr id="23" name="Straight Arrow Connector 22"/>
          <p:cNvCxnSpPr>
            <a:stCxn id="11" idx="3"/>
            <a:endCxn id="19" idx="1"/>
          </p:cNvCxnSpPr>
          <p:nvPr/>
        </p:nvCxnSpPr>
        <p:spPr>
          <a:xfrm>
            <a:off x="2913899" y="1507123"/>
            <a:ext cx="3503155" cy="26235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3"/>
            <a:endCxn id="19" idx="1"/>
          </p:cNvCxnSpPr>
          <p:nvPr/>
        </p:nvCxnSpPr>
        <p:spPr>
          <a:xfrm>
            <a:off x="2672166" y="1769477"/>
            <a:ext cx="3744888"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3"/>
            <a:endCxn id="16" idx="1"/>
          </p:cNvCxnSpPr>
          <p:nvPr/>
        </p:nvCxnSpPr>
        <p:spPr>
          <a:xfrm>
            <a:off x="3538877" y="2576156"/>
            <a:ext cx="2878177"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3" idx="3"/>
            <a:endCxn id="16" idx="1"/>
          </p:cNvCxnSpPr>
          <p:nvPr/>
        </p:nvCxnSpPr>
        <p:spPr>
          <a:xfrm>
            <a:off x="3348825" y="2019420"/>
            <a:ext cx="3068229" cy="55673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4" idx="3"/>
            <a:endCxn id="16" idx="1"/>
          </p:cNvCxnSpPr>
          <p:nvPr/>
        </p:nvCxnSpPr>
        <p:spPr>
          <a:xfrm>
            <a:off x="3410474" y="2305110"/>
            <a:ext cx="3006580" cy="27104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84724" y="3969603"/>
            <a:ext cx="8606876" cy="830997"/>
          </a:xfrm>
          <a:prstGeom prst="rect">
            <a:avLst/>
          </a:prstGeom>
          <a:noFill/>
        </p:spPr>
        <p:txBody>
          <a:bodyPr wrap="square" rtlCol="0">
            <a:spAutoFit/>
          </a:bodyPr>
          <a:lstStyle/>
          <a:p>
            <a:r>
              <a:rPr lang="da-DK" sz="1600" b="1" dirty="0" smtClean="0"/>
              <a:t>OBS2</a:t>
            </a:r>
            <a:r>
              <a:rPr lang="da-DK" sz="1600" dirty="0" smtClean="0"/>
              <a:t>: In general, we should </a:t>
            </a:r>
            <a:r>
              <a:rPr lang="da-DK" sz="1600" u="sng" dirty="0" smtClean="0"/>
              <a:t>NOT</a:t>
            </a:r>
            <a:r>
              <a:rPr lang="da-DK" sz="1600" dirty="0" smtClean="0"/>
              <a:t> have a difference in the display between ”traditional” and ”CDMA/OFDMA”. It is proposed to use the ”traditional” display box instead of the ”line” used in CDMA/OFDMA to separate panels.</a:t>
            </a:r>
            <a:endParaRPr lang="en-GB" sz="1600" u="sng" dirty="0"/>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259" b="13184"/>
          <a:stretch/>
        </p:blipFill>
        <p:spPr bwMode="auto">
          <a:xfrm>
            <a:off x="5324475" y="4894719"/>
            <a:ext cx="3211516" cy="1674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894719"/>
            <a:ext cx="373380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1647558" y="457200"/>
            <a:ext cx="1153586" cy="338554"/>
          </a:xfrm>
          <a:prstGeom prst="rect">
            <a:avLst/>
          </a:prstGeom>
          <a:solidFill>
            <a:srgbClr val="FFFF00"/>
          </a:solidFill>
        </p:spPr>
        <p:txBody>
          <a:bodyPr wrap="none" rtlCol="0">
            <a:spAutoFit/>
          </a:bodyPr>
          <a:lstStyle/>
          <a:p>
            <a:r>
              <a:rPr lang="da-DK" sz="1600" b="1" dirty="0" smtClean="0"/>
              <a:t>SEAMCAT 3</a:t>
            </a:r>
            <a:endParaRPr lang="en-GB" sz="1600" b="1" u="sng" dirty="0"/>
          </a:p>
        </p:txBody>
      </p:sp>
      <p:sp>
        <p:nvSpPr>
          <p:cNvPr id="40" name="TextBox 39"/>
          <p:cNvSpPr txBox="1"/>
          <p:nvPr/>
        </p:nvSpPr>
        <p:spPr>
          <a:xfrm>
            <a:off x="6524359" y="457200"/>
            <a:ext cx="1153586" cy="338554"/>
          </a:xfrm>
          <a:prstGeom prst="rect">
            <a:avLst/>
          </a:prstGeom>
          <a:solidFill>
            <a:srgbClr val="FFFF00"/>
          </a:solidFill>
        </p:spPr>
        <p:txBody>
          <a:bodyPr wrap="none" rtlCol="0">
            <a:spAutoFit/>
          </a:bodyPr>
          <a:lstStyle/>
          <a:p>
            <a:r>
              <a:rPr lang="da-DK" sz="1600" b="1" dirty="0" smtClean="0"/>
              <a:t>SEAMCAT 4</a:t>
            </a:r>
            <a:endParaRPr lang="en-GB" sz="1600" b="1" u="sng" dirty="0"/>
          </a:p>
        </p:txBody>
      </p:sp>
      <p:sp>
        <p:nvSpPr>
          <p:cNvPr id="45" name="TextBox 44"/>
          <p:cNvSpPr txBox="1"/>
          <p:nvPr/>
        </p:nvSpPr>
        <p:spPr>
          <a:xfrm>
            <a:off x="1541724" y="2728556"/>
            <a:ext cx="1214050" cy="338554"/>
          </a:xfrm>
          <a:prstGeom prst="rect">
            <a:avLst/>
          </a:prstGeom>
          <a:noFill/>
        </p:spPr>
        <p:txBody>
          <a:bodyPr wrap="none" rtlCol="0">
            <a:spAutoFit/>
          </a:bodyPr>
          <a:lstStyle/>
          <a:p>
            <a:r>
              <a:rPr lang="da-DK" sz="1600" b="1" dirty="0" smtClean="0"/>
              <a:t>Vr</a:t>
            </a:r>
            <a:r>
              <a:rPr lang="da-DK" sz="1600" b="1" dirty="0" smtClean="0">
                <a:sym typeface="Wingdings" pitchFamily="2" charset="2"/>
              </a:rPr>
              <a:t> IT path</a:t>
            </a:r>
            <a:endParaRPr lang="en-GB" sz="1600" b="1" u="sng" dirty="0"/>
          </a:p>
        </p:txBody>
      </p:sp>
      <p:sp>
        <p:nvSpPr>
          <p:cNvPr id="46" name="TextBox 45"/>
          <p:cNvSpPr txBox="1"/>
          <p:nvPr/>
        </p:nvSpPr>
        <p:spPr>
          <a:xfrm>
            <a:off x="1546821" y="3124200"/>
            <a:ext cx="5980868" cy="338554"/>
          </a:xfrm>
          <a:prstGeom prst="rect">
            <a:avLst/>
          </a:prstGeom>
          <a:noFill/>
        </p:spPr>
        <p:txBody>
          <a:bodyPr wrap="none" rtlCol="0">
            <a:spAutoFit/>
          </a:bodyPr>
          <a:lstStyle/>
          <a:p>
            <a:r>
              <a:rPr lang="da-DK" sz="1600" b="1" dirty="0" smtClean="0"/>
              <a:t>Wt</a:t>
            </a:r>
            <a:r>
              <a:rPr lang="da-DK" sz="1600" b="1" dirty="0" smtClean="0">
                <a:sym typeface="Wingdings" pitchFamily="2" charset="2"/>
              </a:rPr>
              <a:t>It path </a:t>
            </a:r>
            <a:r>
              <a:rPr lang="da-DK" sz="1400" b="1" dirty="0" smtClean="0">
                <a:solidFill>
                  <a:srgbClr val="FF0000"/>
                </a:solidFill>
                <a:sym typeface="Wingdings" pitchFamily="2" charset="2"/>
              </a:rPr>
              <a:t>(Path to be removed in SEAMCAT 4 for CDMA/OFDMA interface)</a:t>
            </a:r>
            <a:endParaRPr lang="en-GB" sz="1400" b="1" u="sng" dirty="0">
              <a:solidFill>
                <a:srgbClr val="FF0000"/>
              </a:solidFill>
            </a:endParaRPr>
          </a:p>
        </p:txBody>
      </p:sp>
      <p:sp>
        <p:nvSpPr>
          <p:cNvPr id="47" name="TextBox 46"/>
          <p:cNvSpPr txBox="1"/>
          <p:nvPr/>
        </p:nvSpPr>
        <p:spPr>
          <a:xfrm>
            <a:off x="6490998" y="2745433"/>
            <a:ext cx="1214050" cy="338554"/>
          </a:xfrm>
          <a:prstGeom prst="rect">
            <a:avLst/>
          </a:prstGeom>
          <a:noFill/>
        </p:spPr>
        <p:txBody>
          <a:bodyPr wrap="none" rtlCol="0">
            <a:spAutoFit/>
          </a:bodyPr>
          <a:lstStyle/>
          <a:p>
            <a:r>
              <a:rPr lang="da-DK" sz="1600" b="1" dirty="0" smtClean="0"/>
              <a:t>Vr</a:t>
            </a:r>
            <a:r>
              <a:rPr lang="da-DK" sz="1600" b="1" dirty="0" smtClean="0">
                <a:sym typeface="Wingdings" pitchFamily="2" charset="2"/>
              </a:rPr>
              <a:t> IT path</a:t>
            </a:r>
            <a:endParaRPr lang="en-GB" sz="1600" b="1" u="sng" dirty="0"/>
          </a:p>
        </p:txBody>
      </p:sp>
      <p:cxnSp>
        <p:nvCxnSpPr>
          <p:cNvPr id="48" name="Straight Arrow Connector 47"/>
          <p:cNvCxnSpPr>
            <a:stCxn id="8" idx="3"/>
            <a:endCxn id="15" idx="1"/>
          </p:cNvCxnSpPr>
          <p:nvPr/>
        </p:nvCxnSpPr>
        <p:spPr>
          <a:xfrm>
            <a:off x="3099975" y="1007477"/>
            <a:ext cx="3317079" cy="0"/>
          </a:xfrm>
          <a:prstGeom prst="straightConnector1">
            <a:avLst/>
          </a:prstGeom>
          <a:ln w="28575">
            <a:solidFill>
              <a:schemeClr val="tx2">
                <a:lumMod val="60000"/>
                <a:lumOff val="4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0" idx="3"/>
            <a:endCxn id="17" idx="1"/>
          </p:cNvCxnSpPr>
          <p:nvPr/>
        </p:nvCxnSpPr>
        <p:spPr>
          <a:xfrm>
            <a:off x="2427419" y="1236077"/>
            <a:ext cx="3989635" cy="0"/>
          </a:xfrm>
          <a:prstGeom prst="straightConnector1">
            <a:avLst/>
          </a:prstGeom>
          <a:ln w="28575">
            <a:solidFill>
              <a:schemeClr val="tx2">
                <a:lumMod val="60000"/>
                <a:lumOff val="4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5" idx="3"/>
            <a:endCxn id="47" idx="1"/>
          </p:cNvCxnSpPr>
          <p:nvPr/>
        </p:nvCxnSpPr>
        <p:spPr>
          <a:xfrm>
            <a:off x="2755774" y="2897833"/>
            <a:ext cx="3735224" cy="16877"/>
          </a:xfrm>
          <a:prstGeom prst="straightConnector1">
            <a:avLst/>
          </a:prstGeom>
          <a:ln w="28575">
            <a:solidFill>
              <a:schemeClr val="tx2">
                <a:lumMod val="60000"/>
                <a:lumOff val="4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7" name="Right Brace 56"/>
          <p:cNvSpPr/>
          <p:nvPr/>
        </p:nvSpPr>
        <p:spPr>
          <a:xfrm>
            <a:off x="7976776" y="914400"/>
            <a:ext cx="265067" cy="2667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8" name="Left Brace 57"/>
          <p:cNvSpPr/>
          <p:nvPr/>
        </p:nvSpPr>
        <p:spPr>
          <a:xfrm>
            <a:off x="1307643" y="855077"/>
            <a:ext cx="239178" cy="272632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9" name="TextBox 58"/>
          <p:cNvSpPr txBox="1"/>
          <p:nvPr/>
        </p:nvSpPr>
        <p:spPr>
          <a:xfrm>
            <a:off x="545642" y="2005459"/>
            <a:ext cx="749757" cy="369332"/>
          </a:xfrm>
          <a:prstGeom prst="rect">
            <a:avLst/>
          </a:prstGeom>
          <a:noFill/>
        </p:spPr>
        <p:txBody>
          <a:bodyPr wrap="none" rtlCol="0">
            <a:spAutoFit/>
          </a:bodyPr>
          <a:lstStyle/>
          <a:p>
            <a:r>
              <a:rPr lang="da-DK" dirty="0" smtClean="0"/>
              <a:t>9 tabs</a:t>
            </a:r>
            <a:endParaRPr lang="en-GB" dirty="0"/>
          </a:p>
        </p:txBody>
      </p:sp>
      <p:sp>
        <p:nvSpPr>
          <p:cNvPr id="64" name="TextBox 63"/>
          <p:cNvSpPr txBox="1"/>
          <p:nvPr/>
        </p:nvSpPr>
        <p:spPr>
          <a:xfrm>
            <a:off x="8394243" y="1806089"/>
            <a:ext cx="749757" cy="369332"/>
          </a:xfrm>
          <a:prstGeom prst="rect">
            <a:avLst/>
          </a:prstGeom>
          <a:noFill/>
        </p:spPr>
        <p:txBody>
          <a:bodyPr wrap="none" rtlCol="0">
            <a:spAutoFit/>
          </a:bodyPr>
          <a:lstStyle/>
          <a:p>
            <a:r>
              <a:rPr lang="da-DK" dirty="0"/>
              <a:t>5</a:t>
            </a:r>
            <a:r>
              <a:rPr lang="da-DK" dirty="0" smtClean="0"/>
              <a:t> tabs</a:t>
            </a:r>
            <a:endParaRPr lang="en-GB" dirty="0"/>
          </a:p>
        </p:txBody>
      </p:sp>
      <p:sp>
        <p:nvSpPr>
          <p:cNvPr id="2" name="Rectangle 1"/>
          <p:cNvSpPr/>
          <p:nvPr/>
        </p:nvSpPr>
        <p:spPr>
          <a:xfrm>
            <a:off x="228600" y="2728556"/>
            <a:ext cx="8165644" cy="734198"/>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p:cNvSpPr txBox="1"/>
          <p:nvPr/>
        </p:nvSpPr>
        <p:spPr>
          <a:xfrm>
            <a:off x="238125" y="2758589"/>
            <a:ext cx="957789" cy="738664"/>
          </a:xfrm>
          <a:prstGeom prst="rect">
            <a:avLst/>
          </a:prstGeom>
          <a:noFill/>
          <a:ln>
            <a:noFill/>
          </a:ln>
        </p:spPr>
        <p:txBody>
          <a:bodyPr wrap="square" rtlCol="0">
            <a:spAutoFit/>
          </a:bodyPr>
          <a:lstStyle/>
          <a:p>
            <a:r>
              <a:rPr lang="da-DK" sz="1400" dirty="0" smtClean="0"/>
              <a:t>Specific interfering link</a:t>
            </a:r>
            <a:endParaRPr lang="en-GB" sz="1400" dirty="0"/>
          </a:p>
        </p:txBody>
      </p:sp>
      <p:cxnSp>
        <p:nvCxnSpPr>
          <p:cNvPr id="36" name="Straight Arrow Connector 35"/>
          <p:cNvCxnSpPr/>
          <p:nvPr/>
        </p:nvCxnSpPr>
        <p:spPr>
          <a:xfrm>
            <a:off x="7284798" y="3733800"/>
            <a:ext cx="619311" cy="0"/>
          </a:xfrm>
          <a:prstGeom prst="straightConnector1">
            <a:avLst/>
          </a:prstGeom>
          <a:ln w="28575">
            <a:solidFill>
              <a:schemeClr val="tx2">
                <a:lumMod val="60000"/>
                <a:lumOff val="4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878886" y="3579167"/>
            <a:ext cx="959045" cy="307777"/>
          </a:xfrm>
          <a:prstGeom prst="rect">
            <a:avLst/>
          </a:prstGeom>
          <a:noFill/>
        </p:spPr>
        <p:txBody>
          <a:bodyPr wrap="none" rtlCol="0">
            <a:spAutoFit/>
          </a:bodyPr>
          <a:lstStyle/>
          <a:p>
            <a:r>
              <a:rPr lang="da-DK" sz="1400" dirty="0" smtClean="0"/>
              <a:t>No change</a:t>
            </a:r>
            <a:endParaRPr lang="en-GB" sz="1400" dirty="0"/>
          </a:p>
        </p:txBody>
      </p:sp>
      <p:cxnSp>
        <p:nvCxnSpPr>
          <p:cNvPr id="41" name="Straight Arrow Connector 40"/>
          <p:cNvCxnSpPr/>
          <p:nvPr/>
        </p:nvCxnSpPr>
        <p:spPr>
          <a:xfrm>
            <a:off x="7305489" y="3962400"/>
            <a:ext cx="619311" cy="0"/>
          </a:xfrm>
          <a:prstGeom prst="straightConnector1">
            <a:avLst/>
          </a:prstGeom>
          <a:ln w="28575">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899577" y="3807767"/>
            <a:ext cx="650434" cy="307777"/>
          </a:xfrm>
          <a:prstGeom prst="rect">
            <a:avLst/>
          </a:prstGeom>
          <a:noFill/>
        </p:spPr>
        <p:txBody>
          <a:bodyPr wrap="none" rtlCol="0">
            <a:spAutoFit/>
          </a:bodyPr>
          <a:lstStyle/>
          <a:p>
            <a:r>
              <a:rPr lang="da-DK" sz="1400" dirty="0" smtClean="0"/>
              <a:t>merge</a:t>
            </a:r>
            <a:endParaRPr lang="en-GB" sz="1400" dirty="0"/>
          </a:p>
        </p:txBody>
      </p:sp>
    </p:spTree>
    <p:extLst>
      <p:ext uri="{BB962C8B-B14F-4D97-AF65-F5344CB8AC3E}">
        <p14:creationId xmlns:p14="http://schemas.microsoft.com/office/powerpoint/2010/main" val="17496784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8382000" cy="400110"/>
          </a:xfrm>
          <a:prstGeom prst="rect">
            <a:avLst/>
          </a:prstGeom>
          <a:noFill/>
        </p:spPr>
        <p:txBody>
          <a:bodyPr wrap="square" rtlCol="0">
            <a:spAutoFit/>
          </a:bodyPr>
          <a:lstStyle/>
          <a:p>
            <a:r>
              <a:rPr lang="da-DK" sz="2000" b="1" dirty="0" smtClean="0">
                <a:solidFill>
                  <a:schemeClr val="tx2">
                    <a:lumMod val="60000"/>
                    <a:lumOff val="40000"/>
                  </a:schemeClr>
                </a:solidFill>
              </a:rPr>
              <a:t>Traditional (victim link): Wanted transmitter (obs: name to be changed)</a:t>
            </a:r>
            <a:endParaRPr lang="en-GB" sz="2000" b="1" dirty="0">
              <a:solidFill>
                <a:schemeClr val="tx2">
                  <a:lumMod val="60000"/>
                  <a:lumOff val="40000"/>
                </a:schemeClr>
              </a:solidFill>
            </a:endParaRPr>
          </a:p>
        </p:txBody>
      </p:sp>
      <p:sp>
        <p:nvSpPr>
          <p:cNvPr id="6" name="TextBox 5"/>
          <p:cNvSpPr txBox="1"/>
          <p:nvPr/>
        </p:nvSpPr>
        <p:spPr>
          <a:xfrm>
            <a:off x="195969" y="381000"/>
            <a:ext cx="6085970" cy="338554"/>
          </a:xfrm>
          <a:prstGeom prst="rect">
            <a:avLst/>
          </a:prstGeom>
          <a:noFill/>
        </p:spPr>
        <p:txBody>
          <a:bodyPr wrap="square" rtlCol="0">
            <a:spAutoFit/>
          </a:bodyPr>
          <a:lstStyle/>
          <a:p>
            <a:r>
              <a:rPr lang="da-DK" sz="1600" dirty="0" smtClean="0"/>
              <a:t>New change: ”general” and ”antenna” tab merged</a:t>
            </a:r>
            <a:endParaRPr lang="en-GB" sz="1600"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 y="719553"/>
            <a:ext cx="7048500" cy="615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9568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371600"/>
            <a:ext cx="7924800" cy="5314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6200" y="9525"/>
            <a:ext cx="8382000" cy="400110"/>
          </a:xfrm>
          <a:prstGeom prst="rect">
            <a:avLst/>
          </a:prstGeom>
          <a:noFill/>
        </p:spPr>
        <p:txBody>
          <a:bodyPr wrap="square" rtlCol="0">
            <a:spAutoFit/>
          </a:bodyPr>
          <a:lstStyle/>
          <a:p>
            <a:r>
              <a:rPr lang="da-DK" sz="2000" b="1" dirty="0" smtClean="0">
                <a:solidFill>
                  <a:schemeClr val="tx2">
                    <a:lumMod val="60000"/>
                    <a:lumOff val="40000"/>
                  </a:schemeClr>
                </a:solidFill>
              </a:rPr>
              <a:t>Traditional (victim link): Wt </a:t>
            </a:r>
            <a:r>
              <a:rPr lang="da-DK" sz="2000" b="1" dirty="0" smtClean="0">
                <a:solidFill>
                  <a:schemeClr val="tx2">
                    <a:lumMod val="60000"/>
                    <a:lumOff val="40000"/>
                  </a:schemeClr>
                </a:solidFill>
                <a:sym typeface="Wingdings" pitchFamily="2" charset="2"/>
              </a:rPr>
              <a:t> Vr path</a:t>
            </a:r>
            <a:r>
              <a:rPr lang="da-DK" sz="2000" b="1" dirty="0" smtClean="0">
                <a:solidFill>
                  <a:schemeClr val="tx2">
                    <a:lumMod val="60000"/>
                    <a:lumOff val="40000"/>
                  </a:schemeClr>
                </a:solidFill>
              </a:rPr>
              <a:t> (obs: name to be changed)</a:t>
            </a:r>
            <a:endParaRPr lang="en-GB" sz="2000" b="1" dirty="0">
              <a:solidFill>
                <a:schemeClr val="tx2">
                  <a:lumMod val="60000"/>
                  <a:lumOff val="40000"/>
                </a:schemeClr>
              </a:solidFill>
            </a:endParaRPr>
          </a:p>
        </p:txBody>
      </p:sp>
      <p:sp>
        <p:nvSpPr>
          <p:cNvPr id="6" name="TextBox 5"/>
          <p:cNvSpPr txBox="1"/>
          <p:nvPr/>
        </p:nvSpPr>
        <p:spPr>
          <a:xfrm>
            <a:off x="195968" y="381000"/>
            <a:ext cx="7424031" cy="830997"/>
          </a:xfrm>
          <a:prstGeom prst="rect">
            <a:avLst/>
          </a:prstGeom>
          <a:noFill/>
        </p:spPr>
        <p:txBody>
          <a:bodyPr wrap="square" rtlCol="0">
            <a:spAutoFit/>
          </a:bodyPr>
          <a:lstStyle/>
          <a:p>
            <a:pPr marL="285750" indent="-285750">
              <a:buFont typeface="Arial" pitchFamily="34" charset="0"/>
              <a:buChar char="•"/>
            </a:pPr>
            <a:r>
              <a:rPr lang="da-DK" sz="1600" dirty="0" smtClean="0"/>
              <a:t>New change: ”relative location” merged with ”propagation model” tab merged</a:t>
            </a:r>
          </a:p>
          <a:p>
            <a:pPr marL="285750" indent="-285750">
              <a:buFont typeface="Arial" pitchFamily="34" charset="0"/>
              <a:buChar char="•"/>
            </a:pPr>
            <a:r>
              <a:rPr lang="da-DK" sz="1600" dirty="0" smtClean="0"/>
              <a:t>Coverage </a:t>
            </a:r>
            <a:r>
              <a:rPr lang="da-DK" sz="1600" dirty="0"/>
              <a:t>Radius panel is moved under ”relative location” panel as it will extend vertically depending on the calculation mode </a:t>
            </a:r>
            <a:r>
              <a:rPr lang="da-DK" sz="1600" dirty="0" smtClean="0"/>
              <a:t>selection</a:t>
            </a:r>
            <a:endParaRPr lang="da-DK" sz="1600" dirty="0"/>
          </a:p>
        </p:txBody>
      </p:sp>
    </p:spTree>
    <p:extLst>
      <p:ext uri="{BB962C8B-B14F-4D97-AF65-F5344CB8AC3E}">
        <p14:creationId xmlns:p14="http://schemas.microsoft.com/office/powerpoint/2010/main" val="2157831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5633978" cy="400110"/>
          </a:xfrm>
          <a:prstGeom prst="rect">
            <a:avLst/>
          </a:prstGeom>
          <a:noFill/>
        </p:spPr>
        <p:txBody>
          <a:bodyPr wrap="none" rtlCol="0">
            <a:spAutoFit/>
          </a:bodyPr>
          <a:lstStyle/>
          <a:p>
            <a:r>
              <a:rPr lang="da-DK" sz="2000" b="1" dirty="0" smtClean="0">
                <a:solidFill>
                  <a:schemeClr val="tx2">
                    <a:lumMod val="60000"/>
                    <a:lumOff val="40000"/>
                  </a:schemeClr>
                </a:solidFill>
              </a:rPr>
              <a:t>Traditional </a:t>
            </a:r>
            <a:r>
              <a:rPr lang="da-DK" sz="2000" b="1" dirty="0">
                <a:solidFill>
                  <a:schemeClr val="tx2">
                    <a:lumMod val="60000"/>
                    <a:lumOff val="40000"/>
                  </a:schemeClr>
                </a:solidFill>
              </a:rPr>
              <a:t>(interfering link)</a:t>
            </a:r>
            <a:r>
              <a:rPr lang="da-DK" sz="2000" b="1" dirty="0" smtClean="0">
                <a:solidFill>
                  <a:schemeClr val="tx2">
                    <a:lumMod val="60000"/>
                    <a:lumOff val="40000"/>
                  </a:schemeClr>
                </a:solidFill>
              </a:rPr>
              <a:t>: Interfering transmitter</a:t>
            </a:r>
            <a:endParaRPr lang="en-GB" sz="2000" b="1" dirty="0">
              <a:solidFill>
                <a:schemeClr val="tx2">
                  <a:lumMod val="60000"/>
                  <a:lumOff val="40000"/>
                </a:schemeClr>
              </a:solidFill>
            </a:endParaRPr>
          </a:p>
        </p:txBody>
      </p:sp>
      <p:sp>
        <p:nvSpPr>
          <p:cNvPr id="6" name="TextBox 5"/>
          <p:cNvSpPr txBox="1"/>
          <p:nvPr/>
        </p:nvSpPr>
        <p:spPr>
          <a:xfrm>
            <a:off x="908805" y="311029"/>
            <a:ext cx="6085970" cy="338554"/>
          </a:xfrm>
          <a:prstGeom prst="rect">
            <a:avLst/>
          </a:prstGeom>
          <a:noFill/>
        </p:spPr>
        <p:txBody>
          <a:bodyPr wrap="square" rtlCol="0">
            <a:spAutoFit/>
          </a:bodyPr>
          <a:lstStyle/>
          <a:p>
            <a:r>
              <a:rPr lang="da-DK" sz="1600" dirty="0" smtClean="0"/>
              <a:t>New change: ”general” and ”antenna” tab merged, library added</a:t>
            </a:r>
            <a:endParaRPr lang="en-GB" sz="1600" dirty="0"/>
          </a:p>
        </p:txBody>
      </p:sp>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49583"/>
            <a:ext cx="7543800" cy="6130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0012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 y="9525"/>
            <a:ext cx="7992701" cy="400110"/>
          </a:xfrm>
          <a:prstGeom prst="rect">
            <a:avLst/>
          </a:prstGeom>
          <a:noFill/>
        </p:spPr>
        <p:txBody>
          <a:bodyPr wrap="none" rtlCol="0">
            <a:spAutoFit/>
          </a:bodyPr>
          <a:lstStyle/>
          <a:p>
            <a:r>
              <a:rPr lang="da-DK" sz="2000" b="1" dirty="0" smtClean="0">
                <a:solidFill>
                  <a:schemeClr val="tx2">
                    <a:lumMod val="60000"/>
                    <a:lumOff val="40000"/>
                  </a:schemeClr>
                </a:solidFill>
              </a:rPr>
              <a:t>Traditional </a:t>
            </a:r>
            <a:r>
              <a:rPr lang="da-DK" sz="2000" b="1" dirty="0">
                <a:solidFill>
                  <a:schemeClr val="tx2">
                    <a:lumMod val="60000"/>
                    <a:lumOff val="40000"/>
                  </a:schemeClr>
                </a:solidFill>
              </a:rPr>
              <a:t>(interfering link)</a:t>
            </a:r>
            <a:r>
              <a:rPr lang="da-DK" sz="2000" b="1" dirty="0" smtClean="0">
                <a:solidFill>
                  <a:schemeClr val="tx2">
                    <a:lumMod val="60000"/>
                    <a:lumOff val="40000"/>
                  </a:schemeClr>
                </a:solidFill>
              </a:rPr>
              <a:t>: Wanted  Receiver (obs: name to be changed)</a:t>
            </a:r>
            <a:endParaRPr lang="en-GB" sz="2000" b="1" dirty="0">
              <a:solidFill>
                <a:schemeClr val="tx2">
                  <a:lumMod val="60000"/>
                  <a:lumOff val="40000"/>
                </a:schemeClr>
              </a:solidFill>
            </a:endParaRPr>
          </a:p>
        </p:txBody>
      </p:sp>
      <p:sp>
        <p:nvSpPr>
          <p:cNvPr id="5" name="TextBox 4"/>
          <p:cNvSpPr txBox="1"/>
          <p:nvPr/>
        </p:nvSpPr>
        <p:spPr>
          <a:xfrm>
            <a:off x="195969" y="433864"/>
            <a:ext cx="6085970" cy="338554"/>
          </a:xfrm>
          <a:prstGeom prst="rect">
            <a:avLst/>
          </a:prstGeom>
          <a:noFill/>
        </p:spPr>
        <p:txBody>
          <a:bodyPr wrap="square" rtlCol="0">
            <a:spAutoFit/>
          </a:bodyPr>
          <a:lstStyle/>
          <a:p>
            <a:r>
              <a:rPr lang="da-DK" sz="1600" dirty="0" smtClean="0"/>
              <a:t>New change: ”general” and ”antenna” tab merged</a:t>
            </a:r>
            <a:endParaRPr lang="en-GB" sz="1600" dirty="0"/>
          </a:p>
        </p:txBody>
      </p:sp>
      <p:pic>
        <p:nvPicPr>
          <p:cNvPr id="717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772418"/>
            <a:ext cx="8096080" cy="6085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12098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8708731" cy="400110"/>
          </a:xfrm>
          <a:prstGeom prst="rect">
            <a:avLst/>
          </a:prstGeom>
          <a:noFill/>
        </p:spPr>
        <p:txBody>
          <a:bodyPr wrap="none" rtlCol="0">
            <a:spAutoFit/>
          </a:bodyPr>
          <a:lstStyle/>
          <a:p>
            <a:r>
              <a:rPr lang="da-DK" sz="2000" b="1" dirty="0" smtClean="0">
                <a:solidFill>
                  <a:schemeClr val="tx2">
                    <a:lumMod val="60000"/>
                    <a:lumOff val="40000"/>
                  </a:schemeClr>
                </a:solidFill>
              </a:rPr>
              <a:t>Traditional (interfering link): relative location and propagation model tab merged</a:t>
            </a:r>
            <a:endParaRPr lang="en-GB" sz="2000" b="1" dirty="0">
              <a:solidFill>
                <a:schemeClr val="tx2">
                  <a:lumMod val="60000"/>
                  <a:lumOff val="40000"/>
                </a:schemeClr>
              </a:solidFill>
            </a:endParaRPr>
          </a:p>
        </p:txBody>
      </p:sp>
      <p:sp>
        <p:nvSpPr>
          <p:cNvPr id="8" name="TextBox 7"/>
          <p:cNvSpPr txBox="1"/>
          <p:nvPr/>
        </p:nvSpPr>
        <p:spPr>
          <a:xfrm>
            <a:off x="28575" y="381000"/>
            <a:ext cx="8734425" cy="830997"/>
          </a:xfrm>
          <a:prstGeom prst="rect">
            <a:avLst/>
          </a:prstGeom>
          <a:noFill/>
        </p:spPr>
        <p:txBody>
          <a:bodyPr wrap="square" rtlCol="0">
            <a:spAutoFit/>
          </a:bodyPr>
          <a:lstStyle/>
          <a:p>
            <a:pPr marL="285750" indent="-285750">
              <a:buFont typeface="Arial" pitchFamily="34" charset="0"/>
              <a:buChar char="•"/>
            </a:pPr>
            <a:r>
              <a:rPr lang="da-DK" sz="1600" dirty="0" smtClean="0"/>
              <a:t>New change: the coverage Radius panel is moved under ”relative location” panel as it will extend vertically depending on the calculation mode selection</a:t>
            </a:r>
          </a:p>
          <a:p>
            <a:pPr marL="285750" indent="-285750">
              <a:buFont typeface="Arial" pitchFamily="34" charset="0"/>
              <a:buChar char="•"/>
            </a:pPr>
            <a:r>
              <a:rPr lang="da-DK" sz="1600" dirty="0" smtClean="0"/>
              <a:t>Propagation model </a:t>
            </a:r>
            <a:r>
              <a:rPr lang="da-DK" sz="1600" u="sng" dirty="0" smtClean="0"/>
              <a:t>information</a:t>
            </a:r>
            <a:r>
              <a:rPr lang="da-DK" sz="1600" dirty="0" smtClean="0"/>
              <a:t> is replaced by  </a:t>
            </a:r>
            <a:endParaRPr lang="en-GB" sz="1600" dirty="0"/>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530" y="919609"/>
            <a:ext cx="286514" cy="221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87" y="1169581"/>
            <a:ext cx="7620000" cy="5707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93182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4548105" cy="400110"/>
          </a:xfrm>
          <a:prstGeom prst="rect">
            <a:avLst/>
          </a:prstGeom>
          <a:noFill/>
        </p:spPr>
        <p:txBody>
          <a:bodyPr wrap="none" rtlCol="0">
            <a:spAutoFit/>
          </a:bodyPr>
          <a:lstStyle/>
          <a:p>
            <a:r>
              <a:rPr lang="da-DK" sz="2000" b="1" dirty="0" smtClean="0">
                <a:solidFill>
                  <a:schemeClr val="tx2">
                    <a:lumMod val="60000"/>
                    <a:lumOff val="40000"/>
                  </a:schemeClr>
                </a:solidFill>
              </a:rPr>
              <a:t>Traditional (interfering link): Vr </a:t>
            </a:r>
            <a:r>
              <a:rPr lang="da-DK" sz="2000" b="1" dirty="0" smtClean="0">
                <a:solidFill>
                  <a:schemeClr val="tx2">
                    <a:lumMod val="60000"/>
                    <a:lumOff val="40000"/>
                  </a:schemeClr>
                </a:solidFill>
                <a:sym typeface="Wingdings" pitchFamily="2" charset="2"/>
              </a:rPr>
              <a:t> It path</a:t>
            </a:r>
            <a:endParaRPr lang="en-GB" sz="2000" b="1" dirty="0">
              <a:solidFill>
                <a:schemeClr val="tx2">
                  <a:lumMod val="60000"/>
                  <a:lumOff val="40000"/>
                </a:schemeClr>
              </a:solidFill>
            </a:endParaRPr>
          </a:p>
        </p:txBody>
      </p:sp>
      <p:sp>
        <p:nvSpPr>
          <p:cNvPr id="6" name="TextBox 5"/>
          <p:cNvSpPr txBox="1"/>
          <p:nvPr/>
        </p:nvSpPr>
        <p:spPr>
          <a:xfrm>
            <a:off x="28575" y="381000"/>
            <a:ext cx="9039225" cy="584775"/>
          </a:xfrm>
          <a:prstGeom prst="rect">
            <a:avLst/>
          </a:prstGeom>
          <a:noFill/>
        </p:spPr>
        <p:txBody>
          <a:bodyPr wrap="square" rtlCol="0">
            <a:spAutoFit/>
          </a:bodyPr>
          <a:lstStyle/>
          <a:p>
            <a:pPr marL="285750" indent="-285750">
              <a:buFont typeface="Arial" pitchFamily="34" charset="0"/>
              <a:buChar char="•"/>
            </a:pPr>
            <a:r>
              <a:rPr lang="da-DK" sz="1600" dirty="0" smtClean="0"/>
              <a:t>New change: ”relative location” and ”propagation model” merged</a:t>
            </a:r>
          </a:p>
          <a:p>
            <a:pPr marL="285750" indent="-285750">
              <a:buFont typeface="Arial" pitchFamily="34" charset="0"/>
              <a:buChar char="•"/>
            </a:pPr>
            <a:r>
              <a:rPr lang="da-DK" sz="1600" dirty="0" smtClean="0"/>
              <a:t>”interferers density” panel in the bottom as it will extend vertically depending on the mode selection</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003874"/>
            <a:ext cx="6553200" cy="5848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76752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9525"/>
            <a:ext cx="4723665" cy="400110"/>
          </a:xfrm>
          <a:prstGeom prst="rect">
            <a:avLst/>
          </a:prstGeom>
          <a:noFill/>
        </p:spPr>
        <p:txBody>
          <a:bodyPr wrap="none" rtlCol="0">
            <a:spAutoFit/>
          </a:bodyPr>
          <a:lstStyle/>
          <a:p>
            <a:r>
              <a:rPr lang="da-DK" sz="2000" b="1" dirty="0" smtClean="0">
                <a:solidFill>
                  <a:schemeClr val="tx2">
                    <a:lumMod val="60000"/>
                    <a:lumOff val="40000"/>
                  </a:schemeClr>
                </a:solidFill>
              </a:rPr>
              <a:t>Traditional (interfering link): Wt </a:t>
            </a:r>
            <a:r>
              <a:rPr lang="da-DK" sz="2000" b="1" dirty="0" smtClean="0">
                <a:solidFill>
                  <a:schemeClr val="tx2">
                    <a:lumMod val="60000"/>
                    <a:lumOff val="40000"/>
                  </a:schemeClr>
                </a:solidFill>
                <a:sym typeface="Wingdings" pitchFamily="2" charset="2"/>
              </a:rPr>
              <a:t> It path</a:t>
            </a:r>
            <a:endParaRPr lang="en-GB" sz="2000" b="1" dirty="0">
              <a:solidFill>
                <a:schemeClr val="tx2">
                  <a:lumMod val="60000"/>
                  <a:lumOff val="40000"/>
                </a:schemeClr>
              </a:solidFill>
            </a:endParaRPr>
          </a:p>
        </p:txBody>
      </p:sp>
      <p:sp>
        <p:nvSpPr>
          <p:cNvPr id="6" name="TextBox 5"/>
          <p:cNvSpPr txBox="1"/>
          <p:nvPr/>
        </p:nvSpPr>
        <p:spPr>
          <a:xfrm>
            <a:off x="28575" y="381000"/>
            <a:ext cx="9039225" cy="338554"/>
          </a:xfrm>
          <a:prstGeom prst="rect">
            <a:avLst/>
          </a:prstGeom>
          <a:noFill/>
        </p:spPr>
        <p:txBody>
          <a:bodyPr wrap="square" rtlCol="0">
            <a:spAutoFit/>
          </a:bodyPr>
          <a:lstStyle/>
          <a:p>
            <a:pPr marL="285750" indent="-285750">
              <a:buFont typeface="Arial" pitchFamily="34" charset="0"/>
              <a:buChar char="•"/>
            </a:pPr>
            <a:r>
              <a:rPr lang="da-DK" sz="1600" dirty="0" smtClean="0"/>
              <a:t>New change: ”general” (sensing) and ”propagation model” merged</a:t>
            </a: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85800"/>
            <a:ext cx="8319167"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17107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 y="1049166"/>
            <a:ext cx="9159240" cy="5808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6200" y="9525"/>
            <a:ext cx="4455579" cy="400110"/>
          </a:xfrm>
          <a:prstGeom prst="rect">
            <a:avLst/>
          </a:prstGeom>
          <a:noFill/>
        </p:spPr>
        <p:txBody>
          <a:bodyPr wrap="none" rtlCol="0">
            <a:spAutoFit/>
          </a:bodyPr>
          <a:lstStyle/>
          <a:p>
            <a:r>
              <a:rPr lang="da-DK" sz="2000" b="1" dirty="0" smtClean="0">
                <a:solidFill>
                  <a:schemeClr val="tx2">
                    <a:lumMod val="60000"/>
                    <a:lumOff val="40000"/>
                  </a:schemeClr>
                </a:solidFill>
              </a:rPr>
              <a:t>CDMA/OFDMA system: General settings</a:t>
            </a:r>
            <a:endParaRPr lang="en-GB" sz="2000" b="1" dirty="0">
              <a:solidFill>
                <a:schemeClr val="tx2">
                  <a:lumMod val="60000"/>
                  <a:lumOff val="40000"/>
                </a:schemeClr>
              </a:solidFill>
            </a:endParaRPr>
          </a:p>
        </p:txBody>
      </p:sp>
      <p:sp>
        <p:nvSpPr>
          <p:cNvPr id="6" name="Rectangle 5"/>
          <p:cNvSpPr/>
          <p:nvPr/>
        </p:nvSpPr>
        <p:spPr>
          <a:xfrm>
            <a:off x="1295400" y="3258966"/>
            <a:ext cx="5567114" cy="954107"/>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8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Obs</a:t>
            </a:r>
            <a:r>
              <a:rPr lang="en-US" sz="28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should leave room for LTE/</a:t>
            </a:r>
            <a:r>
              <a:rPr lang="en-US" sz="28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Wimax</a:t>
            </a:r>
            <a:r>
              <a:rPr lang="en-US" sz="28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options</a:t>
            </a:r>
            <a:endParaRPr lang="en-US" sz="28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7" name="TextBox 6"/>
          <p:cNvSpPr txBox="1"/>
          <p:nvPr/>
        </p:nvSpPr>
        <p:spPr>
          <a:xfrm>
            <a:off x="104775" y="533400"/>
            <a:ext cx="8606876" cy="584775"/>
          </a:xfrm>
          <a:prstGeom prst="rect">
            <a:avLst/>
          </a:prstGeom>
          <a:noFill/>
        </p:spPr>
        <p:txBody>
          <a:bodyPr wrap="square" rtlCol="0">
            <a:spAutoFit/>
          </a:bodyPr>
          <a:lstStyle/>
          <a:p>
            <a:r>
              <a:rPr lang="da-DK" sz="1600" b="1" dirty="0" smtClean="0"/>
              <a:t>OBS</a:t>
            </a:r>
            <a:r>
              <a:rPr lang="da-DK" sz="1600" dirty="0" smtClean="0"/>
              <a:t>: On this slide there are </a:t>
            </a:r>
            <a:r>
              <a:rPr lang="da-DK" sz="1600" b="1" dirty="0" smtClean="0">
                <a:solidFill>
                  <a:srgbClr val="FF0000"/>
                </a:solidFill>
              </a:rPr>
              <a:t>9 </a:t>
            </a:r>
            <a:r>
              <a:rPr lang="da-DK" sz="1600" b="1" dirty="0" smtClean="0">
                <a:solidFill>
                  <a:srgbClr val="FF0000"/>
                </a:solidFill>
              </a:rPr>
              <a:t>tabs </a:t>
            </a:r>
            <a:r>
              <a:rPr lang="da-DK" sz="1600" dirty="0" smtClean="0"/>
              <a:t>(as it is today in </a:t>
            </a:r>
            <a:r>
              <a:rPr lang="da-DK" sz="1600" dirty="0" smtClean="0"/>
              <a:t>SEAMCAT </a:t>
            </a:r>
            <a:r>
              <a:rPr lang="da-DK" sz="1600" dirty="0" smtClean="0"/>
              <a:t>3), towards the last slides there will be a total of </a:t>
            </a:r>
            <a:r>
              <a:rPr lang="da-DK" sz="1600" b="1" dirty="0" smtClean="0">
                <a:solidFill>
                  <a:srgbClr val="FF0000"/>
                </a:solidFill>
              </a:rPr>
              <a:t>5 tabs </a:t>
            </a:r>
            <a:r>
              <a:rPr lang="da-DK" sz="1600" dirty="0" smtClean="0"/>
              <a:t>due to the proposed new layout</a:t>
            </a:r>
            <a:endParaRPr lang="en-GB" sz="1600" u="sng" dirty="0"/>
          </a:p>
        </p:txBody>
      </p:sp>
    </p:spTree>
    <p:extLst>
      <p:ext uri="{BB962C8B-B14F-4D97-AF65-F5344CB8AC3E}">
        <p14:creationId xmlns:p14="http://schemas.microsoft.com/office/powerpoint/2010/main" val="10936649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390</TotalTime>
  <Words>704</Words>
  <Application>Microsoft Office PowerPoint</Application>
  <PresentationFormat>On-screen Show (4:3)</PresentationFormat>
  <Paragraphs>61</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Roberto Macchi</cp:lastModifiedBy>
  <cp:revision>36</cp:revision>
  <dcterms:created xsi:type="dcterms:W3CDTF">2006-08-16T00:00:00Z</dcterms:created>
  <dcterms:modified xsi:type="dcterms:W3CDTF">2011-09-21T08:36:37Z</dcterms:modified>
</cp:coreProperties>
</file>